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0.svg" ContentType="image/svg+xml"/>
  <Override PartName="/ppt/media/image23.svg" ContentType="image/svg+xml"/>
  <Override PartName="/ppt/media/image2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2" r:id="rId13"/>
    <p:sldId id="271" r:id="rId14"/>
    <p:sldId id="270" r:id="rId15"/>
    <p:sldId id="268" r:id="rId16"/>
    <p:sldId id="269" r:id="rId17"/>
  </p:sldIdLst>
  <p:sldSz cx="14630400" cy="8229600"/>
  <p:notesSz cx="8229600" cy="14630400"/>
  <p:embeddedFontLst>
    <p:embeddedFont>
      <p:font typeface="Host Grotesk Medium" panose="020B0504030402000203" pitchFamily="34" charset="0"/>
      <p:regular r:id="rId21"/>
    </p:embeddedFont>
    <p:embeddedFont>
      <p:font typeface="Host Grotesk Medium" panose="020B0504030402000203" pitchFamily="34" charset="-122"/>
      <p:regular r:id="rId22"/>
    </p:embeddedFont>
    <p:embeddedFont>
      <p:font typeface="Host Grotesk Medium" panose="020B0504030402000203" pitchFamily="34" charset="-120"/>
      <p:regular r:id="rId23"/>
    </p:embeddedFont>
    <p:embeddedFont>
      <p:font typeface="Roboto" panose="02000000000000000000" pitchFamily="34" charset="0"/>
      <p:regular r:id="rId24"/>
      <p:bold r:id="rId25"/>
      <p:italic r:id="rId26"/>
      <p:boldItalic r:id="rId27"/>
    </p:embeddedFont>
    <p:embeddedFont>
      <p:font typeface="Roboto" panose="02000000000000000000" pitchFamily="34" charset="-122"/>
      <p:regular r:id="rId28"/>
    </p:embeddedFont>
    <p:embeddedFont>
      <p:font typeface="Roboto" panose="02000000000000000000" pitchFamily="34" charset="-120"/>
      <p:regular r:id="rId29"/>
    </p:embeddedFont>
    <p:embeddedFont>
      <p:font typeface="等线" panose="02010600030101010101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77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svg"/><Relationship Id="rId7" Type="http://schemas.openxmlformats.org/officeDocument/2006/relationships/image" Target="../media/image2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40543"/>
            <a:ext cx="7556421" cy="1860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基于分块级联 Hamming 码与 BCH 码的 McEliece 公钥密码体制设计与分析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98432"/>
            <a:ext cx="7556421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本项目构造了两套分块级联的 McEliece 变体系统,分别基于 Hamming 码与 BCH 码。通过严格对齐实际代码实现,对两种方案的系统结构、密钥生成、加密解密流程、安全性特征及实验性能进行统一分析与对比,为理解 McEliece 类密码体制的工程取舍提供清晰、可复现的实验平台。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118" y="194449"/>
            <a:ext cx="5336143" cy="4369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altLang="zh-CN" sz="28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实验结果（1/4）：</a:t>
            </a:r>
            <a:r>
              <a:rPr lang="en-US" altLang="zh-CN" sz="2800" dirty="0" err="1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运行时间对比</a:t>
            </a:r>
            <a:endParaRPr lang="en-US" altLang="zh-CN" sz="2800" dirty="0"/>
          </a:p>
        </p:txBody>
      </p:sp>
      <p:sp>
        <p:nvSpPr>
          <p:cNvPr id="3" name="Text 1"/>
          <p:cNvSpPr/>
          <p:nvPr/>
        </p:nvSpPr>
        <p:spPr>
          <a:xfrm>
            <a:off x="563284" y="767138"/>
            <a:ext cx="3281005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Hamming </a:t>
            </a:r>
            <a:r>
              <a:rPr lang="en-US" altLang="zh-CN" sz="2000" dirty="0" err="1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方案运行时间</a:t>
            </a:r>
            <a:endParaRPr lang="en-US" altLang="zh-CN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118" y="1252316"/>
            <a:ext cx="5372529" cy="4438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1497" y="610187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结果</a:t>
            </a:r>
            <a:r>
              <a:rPr lang="zh-CN" altLang="en-US" sz="200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分析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51496" y="660991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KeyGen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为主要耗时项，随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L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呈近似线性增长</a:t>
            </a:r>
            <a:endParaRPr lang="en-US" altLang="zh-CN" sz="1600" dirty="0"/>
          </a:p>
        </p:txBody>
      </p:sp>
      <p:sp>
        <p:nvSpPr>
          <p:cNvPr id="7" name="Text 4"/>
          <p:cNvSpPr/>
          <p:nvPr/>
        </p:nvSpPr>
        <p:spPr>
          <a:xfrm>
            <a:off x="551496" y="686840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Encrypt 与 Decrypt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始终保持较低水平</a:t>
            </a:r>
            <a:endParaRPr lang="en-US" altLang="zh-CN" sz="1600" dirty="0"/>
          </a:p>
        </p:txBody>
      </p:sp>
      <p:sp>
        <p:nvSpPr>
          <p:cNvPr id="8" name="Text 5"/>
          <p:cNvSpPr/>
          <p:nvPr/>
        </p:nvSpPr>
        <p:spPr>
          <a:xfrm>
            <a:off x="551496" y="712688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伴随式译码算法高效，时间复杂度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O(n)</a:t>
            </a:r>
            <a:endParaRPr lang="en-US" altLang="zh-CN" sz="1600" dirty="0"/>
          </a:p>
        </p:txBody>
      </p:sp>
      <p:sp>
        <p:nvSpPr>
          <p:cNvPr id="9" name="Text 6"/>
          <p:cNvSpPr/>
          <p:nvPr/>
        </p:nvSpPr>
        <p:spPr>
          <a:xfrm>
            <a:off x="551496" y="7385369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L=20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时，KeyGen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约 0.15s，Decrypt &lt; 0.01s</a:t>
            </a:r>
            <a:endParaRPr lang="en-US" altLang="zh-CN" sz="1600" dirty="0"/>
          </a:p>
        </p:txBody>
      </p:sp>
      <p:sp>
        <p:nvSpPr>
          <p:cNvPr id="10" name="Text 7"/>
          <p:cNvSpPr/>
          <p:nvPr/>
        </p:nvSpPr>
        <p:spPr>
          <a:xfrm>
            <a:off x="7493319" y="767138"/>
            <a:ext cx="2796064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BCH </a:t>
            </a:r>
            <a:r>
              <a:rPr lang="en-US" altLang="zh-CN" sz="2000" dirty="0" err="1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方案运行时间</a:t>
            </a:r>
            <a:endParaRPr lang="en-US" altLang="zh-CN" sz="20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319" y="1252316"/>
            <a:ext cx="5400422" cy="443832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93318" y="610187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altLang="zh-CN" sz="2000" b="1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结果</a:t>
            </a:r>
            <a:r>
              <a:rPr lang="zh-CN" altLang="en-US" sz="200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分析</a:t>
            </a:r>
            <a:endParaRPr lang="en-US" altLang="zh-CN" sz="20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84" y="1234227"/>
            <a:ext cx="5416418" cy="4456409"/>
          </a:xfrm>
          <a:prstGeom prst="rect">
            <a:avLst/>
          </a:prstGeom>
        </p:spPr>
      </p:pic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88" y="1252316"/>
            <a:ext cx="5411853" cy="4443651"/>
          </a:xfrm>
          <a:prstGeom prst="rect">
            <a:avLst/>
          </a:prstGeom>
        </p:spPr>
      </p:pic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9" y="1234227"/>
            <a:ext cx="5803814" cy="4456409"/>
          </a:xfrm>
          <a:prstGeom prst="rect">
            <a:avLst/>
          </a:prstGeom>
        </p:spPr>
      </p:pic>
      <p:sp>
        <p:nvSpPr>
          <p:cNvPr id="23" name="Text 3"/>
          <p:cNvSpPr/>
          <p:nvPr/>
        </p:nvSpPr>
        <p:spPr>
          <a:xfrm>
            <a:off x="7481888" y="660991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运行时间增长更显著，尤其在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KeyGen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与 Decrypt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阶段</a:t>
            </a:r>
            <a:endParaRPr lang="en-US" altLang="zh-CN" sz="1600" dirty="0"/>
          </a:p>
        </p:txBody>
      </p:sp>
      <p:sp>
        <p:nvSpPr>
          <p:cNvPr id="24" name="Text 4"/>
          <p:cNvSpPr/>
          <p:nvPr/>
        </p:nvSpPr>
        <p:spPr>
          <a:xfrm>
            <a:off x="7481888" y="686840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穷举最近邻译码需遍历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2^7=128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个码字并计算距离</a:t>
            </a:r>
            <a:endParaRPr lang="en-US" altLang="zh-CN" sz="1600" dirty="0"/>
          </a:p>
        </p:txBody>
      </p:sp>
      <p:sp>
        <p:nvSpPr>
          <p:cNvPr id="25" name="Text 5"/>
          <p:cNvSpPr/>
          <p:nvPr/>
        </p:nvSpPr>
        <p:spPr>
          <a:xfrm>
            <a:off x="7481888" y="712688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L=20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时，Decrypt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约 0.25s，是 Hamming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方案的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25 倍</a:t>
            </a:r>
            <a:endParaRPr lang="en-US" altLang="zh-CN" sz="1600" dirty="0"/>
          </a:p>
        </p:txBody>
      </p:sp>
      <p:sp>
        <p:nvSpPr>
          <p:cNvPr id="26" name="Text 6"/>
          <p:cNvSpPr/>
          <p:nvPr/>
        </p:nvSpPr>
        <p:spPr>
          <a:xfrm>
            <a:off x="7481888" y="7385369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代数复杂性带来的计算开销明显</a:t>
            </a:r>
            <a:endParaRPr lang="en-US" altLang="zh-CN" sz="1600" dirty="0"/>
          </a:p>
        </p:txBody>
      </p:sp>
      <p:pic>
        <p:nvPicPr>
          <p:cNvPr id="14" name="图片 13" descr="图表, 折线图&#10;&#10;AI 生成的内容可能不正确。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888" y="1251905"/>
            <a:ext cx="5846681" cy="44383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118" y="194449"/>
            <a:ext cx="5336143" cy="4369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en-US" altLang="zh-CN" sz="27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实验结果（2/4）：</a:t>
            </a:r>
            <a:r>
              <a:rPr lang="en-US" altLang="zh-CN" sz="2750" dirty="0" err="1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密钥尺寸对比</a:t>
            </a:r>
            <a:endParaRPr lang="en-US" altLang="zh-CN" sz="2750" dirty="0"/>
          </a:p>
        </p:txBody>
      </p:sp>
      <p:sp>
        <p:nvSpPr>
          <p:cNvPr id="3" name="Text 1"/>
          <p:cNvSpPr/>
          <p:nvPr/>
        </p:nvSpPr>
        <p:spPr>
          <a:xfrm>
            <a:off x="563284" y="767138"/>
            <a:ext cx="3281005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CN" sz="22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Hamming </a:t>
            </a:r>
            <a:r>
              <a:rPr lang="en-US" altLang="zh-CN" sz="2200" dirty="0" err="1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方案密钥尺寸</a:t>
            </a:r>
            <a:endParaRPr lang="en-US" altLang="zh-CN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118" y="1252316"/>
            <a:ext cx="5372529" cy="4438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1497" y="610187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结果</a:t>
            </a:r>
            <a:r>
              <a:rPr lang="zh-CN" altLang="en-US" sz="200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分析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51496" y="660991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公钥和私钥尺寸均随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L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显著增加</a:t>
            </a:r>
            <a:endParaRPr lang="en-US" altLang="zh-CN" sz="1600" dirty="0"/>
          </a:p>
        </p:txBody>
      </p:sp>
      <p:sp>
        <p:nvSpPr>
          <p:cNvPr id="7" name="Text 4"/>
          <p:cNvSpPr/>
          <p:nvPr/>
        </p:nvSpPr>
        <p:spPr>
          <a:xfrm>
            <a:off x="551496" y="686840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公钥尺寸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= 11L × 15L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比特（生成矩阵维度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）</a:t>
            </a:r>
            <a:endParaRPr lang="en-US" altLang="zh-CN" sz="1600" dirty="0"/>
          </a:p>
        </p:txBody>
      </p:sp>
      <p:sp>
        <p:nvSpPr>
          <p:cNvPr id="8" name="Text 5"/>
          <p:cNvSpPr/>
          <p:nvPr/>
        </p:nvSpPr>
        <p:spPr>
          <a:xfrm>
            <a:off x="551496" y="712688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L=20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时，公钥约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50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KB，私钥约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30 KB</a:t>
            </a:r>
            <a:endParaRPr lang="en-US" altLang="zh-CN" sz="1600" dirty="0"/>
          </a:p>
        </p:txBody>
      </p:sp>
      <p:sp>
        <p:nvSpPr>
          <p:cNvPr id="9" name="Text 6"/>
          <p:cNvSpPr/>
          <p:nvPr/>
        </p:nvSpPr>
        <p:spPr>
          <a:xfrm>
            <a:off x="551496" y="7385369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密钥存储开销是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McEliece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类方案的固有挑战</a:t>
            </a:r>
            <a:endParaRPr lang="en-US" altLang="zh-CN" sz="1600" dirty="0"/>
          </a:p>
        </p:txBody>
      </p:sp>
      <p:sp>
        <p:nvSpPr>
          <p:cNvPr id="10" name="Text 7"/>
          <p:cNvSpPr/>
          <p:nvPr/>
        </p:nvSpPr>
        <p:spPr>
          <a:xfrm>
            <a:off x="7493319" y="767138"/>
            <a:ext cx="2796064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CN" sz="22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BCH </a:t>
            </a:r>
            <a:r>
              <a:rPr lang="en-US" altLang="zh-CN" sz="2200" dirty="0" err="1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方案密钥尺寸</a:t>
            </a:r>
            <a:endParaRPr lang="en-US" altLang="zh-CN" sz="22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319" y="1252316"/>
            <a:ext cx="5400422" cy="443832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93318" y="610187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altLang="zh-CN" sz="2000" b="1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结果</a:t>
            </a:r>
            <a:r>
              <a:rPr lang="zh-CN" altLang="en-US" sz="200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分析</a:t>
            </a:r>
            <a:endParaRPr lang="en-US" altLang="zh-CN" sz="2000" dirty="0"/>
          </a:p>
        </p:txBody>
      </p:sp>
      <p:sp>
        <p:nvSpPr>
          <p:cNvPr id="13" name="Text 9"/>
          <p:cNvSpPr/>
          <p:nvPr/>
        </p:nvSpPr>
        <p:spPr>
          <a:xfrm>
            <a:off x="7493318" y="650508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密钥尺寸同样随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L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显著增加</a:t>
            </a:r>
            <a:endParaRPr lang="en-US" altLang="zh-CN" sz="1600" dirty="0"/>
          </a:p>
        </p:txBody>
      </p:sp>
      <p:sp>
        <p:nvSpPr>
          <p:cNvPr id="14" name="Text 10"/>
          <p:cNvSpPr/>
          <p:nvPr/>
        </p:nvSpPr>
        <p:spPr>
          <a:xfrm>
            <a:off x="7493318" y="676356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公钥尺寸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= 7L × 15L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比特（维度更小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）</a:t>
            </a:r>
            <a:endParaRPr lang="en-US" altLang="zh-CN" sz="1600" dirty="0"/>
          </a:p>
        </p:txBody>
      </p:sp>
      <p:sp>
        <p:nvSpPr>
          <p:cNvPr id="15" name="Text 11"/>
          <p:cNvSpPr/>
          <p:nvPr/>
        </p:nvSpPr>
        <p:spPr>
          <a:xfrm>
            <a:off x="7493318" y="702205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在相同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L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下，BCH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方案密钥规模整体小于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Hamming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方案</a:t>
            </a:r>
            <a:endParaRPr lang="en-US" altLang="zh-CN" sz="1600" dirty="0"/>
          </a:p>
        </p:txBody>
      </p:sp>
      <p:sp>
        <p:nvSpPr>
          <p:cNvPr id="16" name="Text 12"/>
          <p:cNvSpPr/>
          <p:nvPr/>
        </p:nvSpPr>
        <p:spPr>
          <a:xfrm>
            <a:off x="7493318" y="728053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因信息位数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k=7L &lt; 11L，生成矩阵维度相应减小</a:t>
            </a:r>
            <a:endParaRPr lang="en-US" altLang="zh-CN" sz="1600" dirty="0"/>
          </a:p>
        </p:txBody>
      </p:sp>
      <p:sp>
        <p:nvSpPr>
          <p:cNvPr id="17" name="Text 13"/>
          <p:cNvSpPr/>
          <p:nvPr/>
        </p:nvSpPr>
        <p:spPr>
          <a:xfrm>
            <a:off x="7493318" y="7539019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L=20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时，公钥约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32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KB，比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Hamming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方案小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36%</a:t>
            </a:r>
            <a:endParaRPr lang="en-US" altLang="zh-CN" sz="16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84" y="1234227"/>
            <a:ext cx="5416418" cy="4456409"/>
          </a:xfrm>
          <a:prstGeom prst="rect">
            <a:avLst/>
          </a:prstGeom>
        </p:spPr>
      </p:pic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88" y="1252316"/>
            <a:ext cx="5411853" cy="44436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118" y="194449"/>
            <a:ext cx="5336143" cy="4369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en-US" altLang="zh-CN" sz="28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实验结果（3/4）：</a:t>
            </a:r>
            <a:r>
              <a:rPr lang="en-US" altLang="zh-CN" sz="2800" dirty="0" err="1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密文扩张率对比</a:t>
            </a:r>
            <a:endParaRPr lang="en-US" altLang="zh-CN" sz="2800" dirty="0"/>
          </a:p>
        </p:txBody>
      </p:sp>
      <p:sp>
        <p:nvSpPr>
          <p:cNvPr id="3" name="Text 1"/>
          <p:cNvSpPr/>
          <p:nvPr/>
        </p:nvSpPr>
        <p:spPr>
          <a:xfrm>
            <a:off x="563284" y="767138"/>
            <a:ext cx="3281005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zh-CN" sz="24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Hamming </a:t>
            </a:r>
            <a:r>
              <a:rPr lang="en-US" altLang="zh-CN" sz="2400" dirty="0" err="1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方案密文扩张率</a:t>
            </a:r>
            <a:endParaRPr lang="en-US" altLang="zh-CN" sz="2400" dirty="0"/>
          </a:p>
        </p:txBody>
      </p:sp>
      <p:sp>
        <p:nvSpPr>
          <p:cNvPr id="5" name="Text 2"/>
          <p:cNvSpPr/>
          <p:nvPr/>
        </p:nvSpPr>
        <p:spPr>
          <a:xfrm>
            <a:off x="551497" y="610187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结果</a:t>
            </a:r>
            <a:r>
              <a:rPr lang="zh-CN" altLang="en-US" sz="200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分析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493319" y="767138"/>
            <a:ext cx="2796064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zh-CN" sz="24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BCH </a:t>
            </a:r>
            <a:r>
              <a:rPr lang="en-US" altLang="zh-CN" sz="2400" dirty="0" err="1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方案密文扩张率</a:t>
            </a:r>
            <a:endParaRPr lang="en-US" altLang="zh-CN" sz="2400" dirty="0"/>
          </a:p>
        </p:txBody>
      </p:sp>
      <p:sp>
        <p:nvSpPr>
          <p:cNvPr id="12" name="Text 8"/>
          <p:cNvSpPr/>
          <p:nvPr/>
        </p:nvSpPr>
        <p:spPr>
          <a:xfrm>
            <a:off x="7493318" y="610187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altLang="zh-CN" sz="2000" b="1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结果</a:t>
            </a:r>
            <a:r>
              <a:rPr lang="zh-CN" altLang="en-US" sz="200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分析</a:t>
            </a:r>
            <a:endParaRPr lang="en-US" altLang="zh-CN" sz="2000" dirty="0"/>
          </a:p>
        </p:txBody>
      </p:sp>
      <p:sp>
        <p:nvSpPr>
          <p:cNvPr id="13" name="Text 9"/>
          <p:cNvSpPr/>
          <p:nvPr/>
        </p:nvSpPr>
        <p:spPr>
          <a:xfrm>
            <a:off x="7493318" y="650508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理论扩张率：15/7 ≈ 2.14</a:t>
            </a:r>
            <a:endParaRPr lang="en-US" altLang="zh-CN" sz="1600" dirty="0"/>
          </a:p>
        </p:txBody>
      </p:sp>
      <p:sp>
        <p:nvSpPr>
          <p:cNvPr id="14" name="Text 10"/>
          <p:cNvSpPr/>
          <p:nvPr/>
        </p:nvSpPr>
        <p:spPr>
          <a:xfrm>
            <a:off x="7493318" y="676356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实验测量值与理论值一致</a:t>
            </a:r>
            <a:endParaRPr lang="en-US" altLang="zh-CN" sz="1600" dirty="0"/>
          </a:p>
        </p:txBody>
      </p:sp>
      <p:sp>
        <p:nvSpPr>
          <p:cNvPr id="15" name="Text 11"/>
          <p:cNvSpPr/>
          <p:nvPr/>
        </p:nvSpPr>
        <p:spPr>
          <a:xfrm>
            <a:off x="7493318" y="702205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扩张率高于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Hamming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方案（约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1.57 倍）</a:t>
            </a:r>
            <a:endParaRPr lang="en-US" altLang="zh-CN" sz="1600" dirty="0"/>
          </a:p>
        </p:txBody>
      </p:sp>
      <p:sp>
        <p:nvSpPr>
          <p:cNvPr id="16" name="Text 12"/>
          <p:cNvSpPr/>
          <p:nvPr/>
        </p:nvSpPr>
        <p:spPr>
          <a:xfrm>
            <a:off x="7493318" y="728053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每 7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位明文产生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15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位密文，冗余位占比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53%</a:t>
            </a:r>
            <a:endParaRPr lang="en-US" altLang="zh-CN" sz="1600" dirty="0"/>
          </a:p>
        </p:txBody>
      </p:sp>
      <p:sp>
        <p:nvSpPr>
          <p:cNvPr id="17" name="Text 13"/>
          <p:cNvSpPr/>
          <p:nvPr/>
        </p:nvSpPr>
        <p:spPr>
          <a:xfrm>
            <a:off x="7493318" y="7539019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通过更多冗余换取更强纠错能力和安全性</a:t>
            </a:r>
            <a:endParaRPr lang="en-US" altLang="zh-CN" sz="1600" dirty="0"/>
          </a:p>
        </p:txBody>
      </p:sp>
      <p:sp>
        <p:nvSpPr>
          <p:cNvPr id="20" name="Text 9"/>
          <p:cNvSpPr/>
          <p:nvPr/>
        </p:nvSpPr>
        <p:spPr>
          <a:xfrm>
            <a:off x="559118" y="650508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理论扩张率：15/11 ≈ 1.36</a:t>
            </a:r>
            <a:endParaRPr lang="en-US" altLang="zh-CN" sz="1600" dirty="0"/>
          </a:p>
        </p:txBody>
      </p:sp>
      <p:sp>
        <p:nvSpPr>
          <p:cNvPr id="21" name="Text 10"/>
          <p:cNvSpPr/>
          <p:nvPr/>
        </p:nvSpPr>
        <p:spPr>
          <a:xfrm>
            <a:off x="559118" y="676356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实验测量值与理论值高度吻合</a:t>
            </a:r>
            <a:endParaRPr lang="en-US" altLang="zh-CN" sz="1600" dirty="0"/>
          </a:p>
        </p:txBody>
      </p:sp>
      <p:sp>
        <p:nvSpPr>
          <p:cNvPr id="22" name="Text 11"/>
          <p:cNvSpPr/>
          <p:nvPr/>
        </p:nvSpPr>
        <p:spPr>
          <a:xfrm>
            <a:off x="559118" y="702205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扩张率在不同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L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值下保持</a:t>
            </a:r>
            <a:r>
              <a:rPr lang="zh-CN" altLang="en-US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基本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稳定</a:t>
            </a:r>
            <a:endParaRPr lang="en-US" altLang="zh-CN" sz="1600" dirty="0"/>
          </a:p>
        </p:txBody>
      </p:sp>
      <p:sp>
        <p:nvSpPr>
          <p:cNvPr id="23" name="Text 12"/>
          <p:cNvSpPr/>
          <p:nvPr/>
        </p:nvSpPr>
        <p:spPr>
          <a:xfrm>
            <a:off x="559118" y="728053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通信效率较高，每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11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位明文产生</a:t>
            </a:r>
            <a:r>
              <a:rPr lang="en-US" altLang="zh-CN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15 </a:t>
            </a: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位密文</a:t>
            </a:r>
            <a:endParaRPr lang="en-US" altLang="zh-CN" sz="1600" dirty="0">
              <a:solidFill>
                <a:srgbClr val="384653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342900" indent="-342900">
              <a:lnSpc>
                <a:spcPts val="1600"/>
              </a:lnSpc>
              <a:buSzPct val="100000"/>
              <a:buChar char="•"/>
            </a:pPr>
            <a:endParaRPr lang="en-US" altLang="zh-CN" sz="1600" dirty="0"/>
          </a:p>
        </p:txBody>
      </p:sp>
      <p:sp>
        <p:nvSpPr>
          <p:cNvPr id="24" name="Text 13"/>
          <p:cNvSpPr/>
          <p:nvPr/>
        </p:nvSpPr>
        <p:spPr>
          <a:xfrm>
            <a:off x="559118" y="7539019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en-US" altLang="zh-CN" sz="1600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冗余开销相对较小</a:t>
            </a:r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1252220"/>
            <a:ext cx="5389880" cy="4439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635" y="1252220"/>
            <a:ext cx="5393690" cy="4434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118" y="194449"/>
            <a:ext cx="5336143" cy="4369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实验结果（4/4）：解密成功率验证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63284" y="767138"/>
            <a:ext cx="3281005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Hamming 方案解密成功率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51497" y="610187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结果</a:t>
            </a:r>
            <a:r>
              <a:rPr lang="zh-CN" altLang="en-US" sz="200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分析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51496" y="660991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在所有测试的 L 值（5, 10, 15, 20）下，解密成功率均接近 100%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1496" y="686840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验证了"按块限错"策略的合理性：每个 15 位分块最多 1 个错误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1496" y="712688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伴随式译码算法稳定可靠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1496" y="7385369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分块译码流程正确性得到充分验证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93319" y="767138"/>
            <a:ext cx="2796064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BCH 方案解密成功率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93318" y="610187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altLang="zh-CN" sz="2000" b="1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结果</a:t>
            </a:r>
            <a:r>
              <a:rPr lang="zh-CN" altLang="en-US" sz="200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分析</a:t>
            </a:r>
            <a:endParaRPr lang="en-US" altLang="zh-CN" sz="2000" dirty="0"/>
          </a:p>
        </p:txBody>
      </p:sp>
      <p:sp>
        <p:nvSpPr>
          <p:cNvPr id="13" name="Text 9"/>
          <p:cNvSpPr/>
          <p:nvPr/>
        </p:nvSpPr>
        <p:spPr>
          <a:xfrm>
            <a:off x="7493318" y="650508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在所有测试的 L 值下，解密成功率同样接近 100%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493318" y="6763565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验证了穷举最近邻译码算法的有效性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493318" y="7022050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每个 15 位分块最多 2 个错误的限制合理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493318" y="7280534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更强的纠错能力（t=2）提供了更大的安全裕度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493318" y="7539019"/>
            <a:ext cx="6585585" cy="209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分块级联结构在 BCH 码上同样稳定可行</a:t>
            </a:r>
            <a:endParaRPr lang="en-US" sz="16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1239520"/>
            <a:ext cx="5436870" cy="4466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635" y="1247775"/>
            <a:ext cx="5448935" cy="44805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441" y="486013"/>
            <a:ext cx="4413409" cy="5516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结论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92441" y="1302425"/>
            <a:ext cx="22860" cy="6441162"/>
          </a:xfrm>
          <a:prstGeom prst="roundRect">
            <a:avLst>
              <a:gd name="adj" fmla="val 324346"/>
            </a:avLst>
          </a:prstGeom>
          <a:solidFill>
            <a:srgbClr val="BFD3D8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6215301" y="1302425"/>
            <a:ext cx="7731919" cy="1279327"/>
          </a:xfrm>
          <a:prstGeom prst="rect">
            <a:avLst/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391751" y="1486495"/>
            <a:ext cx="2206704" cy="275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主要贡献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91751" y="1868091"/>
            <a:ext cx="7371398" cy="529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设计并实现了两套基于分块级联结构的 McEliece 变体方案，提供了清晰、可复现的实验平台。通过系统性分析与对比，深入展示了纠错码结构选择对性能与安全性的影响。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215301" y="2934772"/>
            <a:ext cx="7731919" cy="2461855"/>
          </a:xfrm>
          <a:prstGeom prst="rect">
            <a:avLst/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6391751" y="3118842"/>
            <a:ext cx="2206704" cy="275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核心结论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391751" y="3500438"/>
            <a:ext cx="7371398" cy="529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Hamming 方案：结构简单、计算高效、通信开销低，但存在显著结构攻击风险，主要用于教学验证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391751" y="4091702"/>
            <a:ext cx="7371398" cy="529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BCH 方案：代数结构复杂、纠错能力更强（t=2 vs t=1）、安全性显著提升，更符合 McEliece 体制的设计初衷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391751" y="4682966"/>
            <a:ext cx="7371398" cy="529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性能权衡：BCH 方案解密时间约为 Hamming 方案的 25 倍，但密文扩张率仅为 2.14（vs 1.36）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215301" y="5749647"/>
            <a:ext cx="7731919" cy="1993940"/>
          </a:xfrm>
          <a:prstGeom prst="rect">
            <a:avLst/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6391751" y="5933718"/>
            <a:ext cx="2206704" cy="275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未来方向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391751" y="6315313"/>
            <a:ext cx="7371398" cy="2647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采用更大参数或更高安全等级的 BCH 码甚至 Goppa 码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391751" y="6641783"/>
            <a:ext cx="7371398" cy="2647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引入更高效的 BCH 译码算法（如 Berlekamp-Massey）降低计算开销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391751" y="6968252"/>
            <a:ext cx="7371398" cy="2647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结合压缩存储或结构化表示技术优化密钥尺寸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391751" y="7294721"/>
            <a:ext cx="7371398" cy="2647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推动 McEliece 类后量子公钥密码体制的实际应用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4390"/>
            <a:ext cx="611993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McEliece 密码体制核心思想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90048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基本原理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408998"/>
            <a:ext cx="3536156" cy="14882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McEliece 公钥密码体制是最早提出、且至今仍被认为具有后量子安全潜力的基于纠错码的公钥加密方案。其核心思想是利用一般线性码译码问题在计算上的困难性。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3536156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通过线性变换和置换隐藏具有高效译码算法的结构码,使攻击者面对看似随机的线性码,而合法接收者则可利用私钥中的结构信息高效解密。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1674" y="290048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后量子安全性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821674" y="3408998"/>
            <a:ext cx="35361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与基于大数分解或离散对数的传统公钥体制不同,McEliece 体制的安全性基于 NP 困难问题,能够抵抗量子计算攻击。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4480560"/>
            <a:ext cx="35361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这使其成为后量子密码学研究的重要方向之一,在量子计算威胁日益临近的今天具有重要的理论与实践价值。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5503"/>
            <a:ext cx="6318885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Hamming 码方案：问题陈述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1864876"/>
            <a:ext cx="3969425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研究动机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2658666"/>
            <a:ext cx="7556421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基于 (15,11) Hamming 码构造 McEliece 变体方案，作为理解该密码体制的基准实现。Hamming 码结构简单、译码算法成熟，适合作为教学与验证平台。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551634"/>
            <a:ext cx="3969425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核心挑战</a:t>
            </a:r>
            <a:endParaRPr lang="en-US" sz="3100" dirty="0"/>
          </a:p>
        </p:txBody>
      </p:sp>
      <p:sp>
        <p:nvSpPr>
          <p:cNvPr id="7" name="Text 4"/>
          <p:cNvSpPr/>
          <p:nvPr/>
        </p:nvSpPr>
        <p:spPr>
          <a:xfrm>
            <a:off x="6280190" y="4345424"/>
            <a:ext cx="7556421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参数限制</a:t>
            </a: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：单个 (15,11) 码信息容量小，需要分块级联扩展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4712494"/>
            <a:ext cx="7556421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结构暴露风险</a:t>
            </a: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：Hamming 码校验矩阵具有高度规则性，容易被识别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5079563"/>
            <a:ext cx="7556421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安全性权衡</a:t>
            </a: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：最小距离 dmin=3 仅能纠正 1 个错误，限制了安全裕度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5674876"/>
            <a:ext cx="3969425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研究目标</a:t>
            </a:r>
            <a:endParaRPr lang="en-US" sz="3100" dirty="0"/>
          </a:p>
        </p:txBody>
      </p:sp>
      <p:sp>
        <p:nvSpPr>
          <p:cNvPr id="11" name="Text 8"/>
          <p:cNvSpPr/>
          <p:nvPr/>
        </p:nvSpPr>
        <p:spPr>
          <a:xfrm>
            <a:off x="6280190" y="6468666"/>
            <a:ext cx="7556421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验证分块级联 McEliece 体制的基本工程流程，为后续 BCH 方案提供对照基准，分析结构简单性与安全性之间的内在矛盾。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511493"/>
            <a:ext cx="6735842" cy="580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Hamming 码方案：方法（1/2）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42950" y="1166217"/>
            <a:ext cx="3714869" cy="464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编码原理与参数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742950" y="1909167"/>
            <a:ext cx="7658100" cy="2786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参数配置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42950" y="2396728"/>
            <a:ext cx="7658100" cy="2786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信息位数：k = 11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2950" y="2740343"/>
            <a:ext cx="7658100" cy="2786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码字长度：n = 15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42950" y="3083957"/>
            <a:ext cx="7658100" cy="2786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冗余位数：n - k = 4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2950" y="3427571"/>
            <a:ext cx="7658100" cy="2786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最小距离：dmin = 3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42950" y="3771186"/>
            <a:ext cx="7658100" cy="2786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纠错能力：t = 1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42950" y="4258747"/>
            <a:ext cx="7658100" cy="8358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编码过程</a:t>
            </a: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线性变换：c = m · G</a:t>
            </a:r>
            <a:endParaRPr lang="en-US" sz="14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其中 m 为 11 位信息向量，G 为生成矩阵，c 为 15 位码字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42950" y="5303520"/>
            <a:ext cx="7658100" cy="8358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校验关系</a:t>
            </a: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 · H^T ≡ 0 (mod 2)</a:t>
            </a:r>
            <a:endParaRPr lang="en-US" sz="14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任意合法码字满足：c · H^T = 0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42950" y="6417945"/>
            <a:ext cx="3714869" cy="464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分块级联结构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42950" y="7160895"/>
            <a:ext cx="76581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将明文划分为多个 11 位信息块，对每个块独立编码生成 15 位码字，最终拼接形成整体编码结果。整体参数为 (15L, 11L)，其中 L 为分块数。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073" y="430768"/>
            <a:ext cx="5671899" cy="4888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Hamming 码方案：方法（2/2）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73" y="1154192"/>
            <a:ext cx="782122" cy="20427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0524" y="1310521"/>
            <a:ext cx="1955244" cy="2443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密钥生成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7050524" y="1648658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构造系统型生成矩阵 G₀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050524" y="1937980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生成随机可逆矩阵 S ∈ GL(11L, 2)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050524" y="2227302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生成随机列置换矩阵 P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050524" y="2516624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公钥：Gpub = S · G₀ · P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050524" y="2805946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私钥：(S, G₀, P)</a:t>
            </a:r>
            <a:endParaRPr lang="en-US" sz="1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73" y="3196947"/>
            <a:ext cx="782122" cy="17534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50524" y="3353276"/>
            <a:ext cx="1955244" cy="2443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加密过程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7050524" y="3691414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将明文 m 分为 11 位块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7050524" y="3980736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计算：c₀ = m · Gpub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7050524" y="4270058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对每个 15 位分块注入最多 1 个随机错误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7050524" y="4559379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密文：c = c₀ + e</a:t>
            </a:r>
            <a:endParaRPr lang="en-US" sz="12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073" y="4950381"/>
            <a:ext cx="782122" cy="175343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050524" y="5106710"/>
            <a:ext cx="1955244" cy="2443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解密过程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7050524" y="5444847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应用逆置换：c' = c · P⁻¹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7050524" y="5734169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对每个 15 位分块执行伴随式译码纠错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7050524" y="6023491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应用 S⁻¹ 恢复明文：m = c'' · S⁻¹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7050524" y="6312813"/>
            <a:ext cx="695420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提取前 11L 位信息比特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6112073" y="6938367"/>
            <a:ext cx="3128486" cy="3911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伴随式译码算法</a:t>
            </a:r>
            <a:endParaRPr lang="en-US" sz="2450" dirty="0"/>
          </a:p>
        </p:txBody>
      </p:sp>
      <p:sp>
        <p:nvSpPr>
          <p:cNvPr id="24" name="Text 18"/>
          <p:cNvSpPr/>
          <p:nvPr/>
        </p:nvSpPr>
        <p:spPr>
          <a:xfrm>
            <a:off x="6112073" y="7564041"/>
            <a:ext cx="789265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计算伴随式 s = c' · H^T，根据 s 的值直接确定错误位置并纠正。时间复杂度 O(n)，高效且确定性。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6675"/>
            <a:ext cx="509885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BCH 码方案：问题陈述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1716048"/>
            <a:ext cx="3969425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研究动机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2509838"/>
            <a:ext cx="7556421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Hamming 码方案虽然实现简单，但其高度规则的结构特征使其容易受到结构攻击。需要引入代数结构更复杂、最小距离更大的纠错码来提升安全性。BCH 码基于有限域理论，具有可设计的纠错能力和更强的结构隐藏性。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700463"/>
            <a:ext cx="3969425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核心挑战</a:t>
            </a:r>
            <a:endParaRPr lang="en-US" sz="3100" dirty="0"/>
          </a:p>
        </p:txBody>
      </p:sp>
      <p:sp>
        <p:nvSpPr>
          <p:cNvPr id="7" name="Text 4"/>
          <p:cNvSpPr/>
          <p:nvPr/>
        </p:nvSpPr>
        <p:spPr>
          <a:xfrm>
            <a:off x="6280190" y="4494252"/>
            <a:ext cx="7556421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代数复杂性</a:t>
            </a: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：BCH 码构造涉及有限域 GF(2^m) 和多项式代数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4861322"/>
            <a:ext cx="7556421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译码效率</a:t>
            </a: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：标准 BCH 译码算法（如 Berlekamp-Massey）复杂度较高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5228392"/>
            <a:ext cx="7556421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参数平衡</a:t>
            </a: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：在保持工程可控性的前提下，最大化安全裕度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5823704"/>
            <a:ext cx="3969425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研究目标</a:t>
            </a:r>
            <a:endParaRPr lang="en-US" sz="3100" dirty="0"/>
          </a:p>
        </p:txBody>
      </p:sp>
      <p:sp>
        <p:nvSpPr>
          <p:cNvPr id="11" name="Text 8"/>
          <p:cNvSpPr/>
          <p:nvPr/>
        </p:nvSpPr>
        <p:spPr>
          <a:xfrm>
            <a:off x="6280190" y="6617494"/>
            <a:ext cx="7556421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构造基于 BCH(15,7) 码的 McEliece 变体方案，通过更强的纠错能力（t=2）和复杂的代数结构显著提升对结构攻击的抵抗能力，同时保持分块级联架构的工程可扩展性。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512802"/>
            <a:ext cx="5573911" cy="5784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BCH 码方案：方法（1/3）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40331" y="1165146"/>
            <a:ext cx="3702010" cy="462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BCH 码的数学基础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740331" y="1905476"/>
            <a:ext cx="7663339" cy="8329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b="1" dirty="0" err="1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有限域构造</a:t>
            </a:r>
            <a:r>
              <a:rPr lang="en-US" sz="145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BCH 码建立在有限域 GF(2^m) 上。设 α 为 GF(2^m) 的本原元，对于长度 n = 2^m - 1 的 BCH 码，生成多项式 g(x) 以 α, α², ..., α^(2t) 为根。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40331" y="2946678"/>
            <a:ext cx="7663339" cy="5553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最小距离保证</a:t>
            </a: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若生成多项式包含连续 2t 个根，则最小距离满足：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0331" y="3736181"/>
            <a:ext cx="7663339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31" y="3736181"/>
            <a:ext cx="7663339" cy="3175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0331" y="4287917"/>
            <a:ext cx="7663339" cy="277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这是 BCH 码的核心优势：在设计阶段即可代数地保证纠错能力。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40331" y="4843224"/>
            <a:ext cx="3702010" cy="462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BCH(15,7) 参数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740331" y="5583555"/>
            <a:ext cx="7663339" cy="277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信息位数：k = 7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40331" y="5925979"/>
            <a:ext cx="7663339" cy="277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码字长度：n = 15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740331" y="6268403"/>
            <a:ext cx="7663339" cy="277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最小距离：dmin = 5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740331" y="6610826"/>
            <a:ext cx="7663339" cy="277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纠错能力：t = 2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740331" y="6953250"/>
            <a:ext cx="7663339" cy="277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冗余位数：n - k = 8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740331" y="7439144"/>
            <a:ext cx="7663339" cy="277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相比 Hamming 码，BCH 码用更多冗余换取更强纠错能力和更复杂的代数结构。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图示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1591" y="4624768"/>
            <a:ext cx="8079880" cy="1685925"/>
          </a:xfrm>
          <a:prstGeom prst="rect">
            <a:avLst/>
          </a:prstGeom>
        </p:spPr>
      </p:pic>
      <p:pic>
        <p:nvPicPr>
          <p:cNvPr id="32" name="图片 31" descr="图片包含 图示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52" y="2997065"/>
            <a:ext cx="8337293" cy="1685925"/>
          </a:xfrm>
          <a:prstGeom prst="rect">
            <a:avLst/>
          </a:prstGeom>
        </p:spPr>
      </p:pic>
      <p:pic>
        <p:nvPicPr>
          <p:cNvPr id="30" name="图片 29" descr="手机屏幕截图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57" y="1422999"/>
            <a:ext cx="8254484" cy="165735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1591" y="383643"/>
            <a:ext cx="4330303" cy="4494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BCH 码方案：方法（2/3）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061591" y="890611"/>
            <a:ext cx="2876312" cy="3595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关键设计决策</a:t>
            </a:r>
            <a:endParaRPr lang="en-US" sz="22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718" y="4490228"/>
            <a:ext cx="431363" cy="431363"/>
          </a:xfrm>
          <a:prstGeom prst="rect">
            <a:avLst/>
          </a:prstGeom>
        </p:spPr>
      </p:pic>
      <p:pic>
        <p:nvPicPr>
          <p:cNvPr id="37" name="图片 36" descr="图示&#10;&#10;AI 生成的内容可能不正确。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157" y="6226707"/>
            <a:ext cx="8337293" cy="1619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224" y="448389"/>
            <a:ext cx="4911209" cy="509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BCH 码方案：方法（3/3）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52224" y="1023104"/>
            <a:ext cx="3261360" cy="4075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完整系统流程</a:t>
            </a:r>
            <a:endParaRPr lang="en-US" sz="2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224" y="1727359"/>
            <a:ext cx="162997" cy="16299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24" y="1929408"/>
            <a:ext cx="3838218" cy="228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2224" y="2056567"/>
            <a:ext cx="2038350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密钥生成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52224" y="2409111"/>
            <a:ext cx="3838218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通过编码标准基向量构造 BCH(15,7) 生成矩阵 G₀</a:t>
            </a:r>
            <a:endParaRPr lang="en-US" sz="1250" dirty="0"/>
          </a:p>
        </p:txBody>
      </p:sp>
      <p:sp>
        <p:nvSpPr>
          <p:cNvPr id="9" name="Text 4"/>
          <p:cNvSpPr/>
          <p:nvPr/>
        </p:nvSpPr>
        <p:spPr>
          <a:xfrm>
            <a:off x="652224" y="2710815"/>
            <a:ext cx="3838218" cy="4893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沿对角线拼接 L 个 G₀ 形成 (15L, 7L) 整体生成矩阵</a:t>
            </a:r>
            <a:endParaRPr lang="en-US" sz="1250" dirty="0"/>
          </a:p>
        </p:txBody>
      </p:sp>
      <p:sp>
        <p:nvSpPr>
          <p:cNvPr id="10" name="Text 5"/>
          <p:cNvSpPr/>
          <p:nvPr/>
        </p:nvSpPr>
        <p:spPr>
          <a:xfrm>
            <a:off x="652224" y="3257193"/>
            <a:ext cx="3838218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生成随机可逆矩阵 S ∈ GL(7L, 2)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652224" y="3558897"/>
            <a:ext cx="3838218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生成块内列置换矩阵 P（仅在 15 位块内置换）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652224" y="3860602"/>
            <a:ext cx="3838218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5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公钥：Gpub = S · G₀ · P，私钥：(S, G₀, P)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3439" y="1727359"/>
            <a:ext cx="162997" cy="162997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39" y="1945005"/>
            <a:ext cx="3838337" cy="2286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653439" y="2056567"/>
            <a:ext cx="2038350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加密过程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4653439" y="2409111"/>
            <a:ext cx="3838337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将明文划分为 7 位信息块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4653439" y="2710815"/>
            <a:ext cx="3838337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计算：c₀ = m · Gpub</a:t>
            </a:r>
            <a:endParaRPr lang="en-US" sz="1250" dirty="0"/>
          </a:p>
        </p:txBody>
      </p:sp>
      <p:sp>
        <p:nvSpPr>
          <p:cNvPr id="18" name="Text 11"/>
          <p:cNvSpPr/>
          <p:nvPr/>
        </p:nvSpPr>
        <p:spPr>
          <a:xfrm>
            <a:off x="4653439" y="3012519"/>
            <a:ext cx="3838337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对每个 15 位分块注入最多 2 个随机错误</a:t>
            </a:r>
            <a:endParaRPr lang="en-US" sz="1250" dirty="0"/>
          </a:p>
        </p:txBody>
      </p:sp>
      <p:sp>
        <p:nvSpPr>
          <p:cNvPr id="19" name="Text 12"/>
          <p:cNvSpPr/>
          <p:nvPr/>
        </p:nvSpPr>
        <p:spPr>
          <a:xfrm>
            <a:off x="4653439" y="3314224"/>
            <a:ext cx="3838337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密文：c = c₀ + e</a:t>
            </a:r>
            <a:endParaRPr lang="en-US" sz="125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224" y="4410194"/>
            <a:ext cx="162997" cy="162997"/>
          </a:xfrm>
          <a:prstGeom prst="rect">
            <a:avLst/>
          </a:prstGeom>
        </p:spPr>
      </p:pic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224" y="4627840"/>
            <a:ext cx="7839551" cy="2286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52224" y="4771906"/>
            <a:ext cx="2038350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解密过程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652224" y="5124450"/>
            <a:ext cx="7839551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应用逆置换：c' = c · P⁻¹</a:t>
            </a:r>
            <a:endParaRPr lang="en-US" sz="1250" dirty="0"/>
          </a:p>
        </p:txBody>
      </p:sp>
      <p:sp>
        <p:nvSpPr>
          <p:cNvPr id="24" name="Text 15"/>
          <p:cNvSpPr/>
          <p:nvPr/>
        </p:nvSpPr>
        <p:spPr>
          <a:xfrm>
            <a:off x="652224" y="5426154"/>
            <a:ext cx="7839551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对每个 15 位分块执行穷举最近邻译码</a:t>
            </a:r>
            <a:endParaRPr lang="en-US" sz="1250" dirty="0"/>
          </a:p>
        </p:txBody>
      </p:sp>
      <p:sp>
        <p:nvSpPr>
          <p:cNvPr id="25" name="Text 16"/>
          <p:cNvSpPr/>
          <p:nvPr/>
        </p:nvSpPr>
        <p:spPr>
          <a:xfrm>
            <a:off x="652224" y="5727859"/>
            <a:ext cx="7839551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应用 S⁻¹ 恢复明文：m = c'' · S⁻¹</a:t>
            </a:r>
            <a:endParaRPr lang="en-US" sz="1250" dirty="0"/>
          </a:p>
        </p:txBody>
      </p:sp>
      <p:sp>
        <p:nvSpPr>
          <p:cNvPr id="26" name="Text 17"/>
          <p:cNvSpPr/>
          <p:nvPr/>
        </p:nvSpPr>
        <p:spPr>
          <a:xfrm>
            <a:off x="652224" y="6029563"/>
            <a:ext cx="7839551" cy="244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提取前 7L 位信息比特</a:t>
            </a:r>
            <a:endParaRPr lang="en-US" sz="1250" dirty="0"/>
          </a:p>
        </p:txBody>
      </p:sp>
      <p:sp>
        <p:nvSpPr>
          <p:cNvPr id="27" name="Text 18"/>
          <p:cNvSpPr/>
          <p:nvPr/>
        </p:nvSpPr>
        <p:spPr>
          <a:xfrm>
            <a:off x="652224" y="6641068"/>
            <a:ext cx="3601283" cy="4075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与 Hamming 方案的对比</a:t>
            </a:r>
            <a:endParaRPr lang="en-US" sz="2550" dirty="0"/>
          </a:p>
        </p:txBody>
      </p:sp>
      <p:sp>
        <p:nvSpPr>
          <p:cNvPr id="28" name="Text 19"/>
          <p:cNvSpPr/>
          <p:nvPr/>
        </p:nvSpPr>
        <p:spPr>
          <a:xfrm>
            <a:off x="652224" y="7293173"/>
            <a:ext cx="7839551" cy="4893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BCH 方案通过更强的纠错能力（t=2 vs t=1）和更复杂的代数结构，显著提升安全性，代价是更高的计算开销和通信冗余。</a:t>
            </a:r>
            <a:endParaRPr lang="en-US" sz="1250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224" y="4606677"/>
            <a:ext cx="8591550" cy="13335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223" y="1890356"/>
            <a:ext cx="3838218" cy="10477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558" y="1890356"/>
            <a:ext cx="3838218" cy="1047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jFmZWIzNDg2MmIzZjExOTIzMmViNTBmYTMwYTk0ZW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3749</Words>
  <Application>WPS 演示</Application>
  <PresentationFormat>自定义</PresentationFormat>
  <Paragraphs>323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Host Grotesk Medium</vt:lpstr>
      <vt:lpstr>Host Grotesk Medium</vt:lpstr>
      <vt:lpstr>Host Grotesk Medium</vt:lpstr>
      <vt:lpstr>Roboto</vt:lpstr>
      <vt:lpstr>Roboto</vt:lpstr>
      <vt:lpstr>Roboto</vt:lpstr>
      <vt:lpstr>Calibri</vt:lpstr>
      <vt:lpstr>微软雅黑</vt:lpstr>
      <vt:lpstr>Arial Unicode MS</vt:lpstr>
      <vt:lpstr>等线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WPS_1601900114</cp:lastModifiedBy>
  <cp:revision>7</cp:revision>
  <dcterms:created xsi:type="dcterms:W3CDTF">2025-12-16T03:54:00Z</dcterms:created>
  <dcterms:modified xsi:type="dcterms:W3CDTF">2025-12-16T07:14:27Z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6D8BE6F6F0B04236BED0E7E9C96CC9B9_12</vt:lpwstr>
  </property>
  <property fmtid="{D5CDD505-2E9C-101B-9397-08002B2CF9AE}" pid="3" name="KSOProductBuildVer">
    <vt:lpwstr>2052-12.1.0.16250</vt:lpwstr>
  </property>
</Properties>
</file>